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2"/>
  </p:notesMasterIdLst>
  <p:sldIdLst>
    <p:sldId id="257" r:id="rId3"/>
    <p:sldId id="260" r:id="rId4"/>
    <p:sldId id="261" r:id="rId5"/>
    <p:sldId id="262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69" r:id="rId21"/>
  </p:sldIdLst>
  <p:sldSz cx="9144000" cy="5143500" type="screen16x9"/>
  <p:notesSz cx="6858000" cy="9144000"/>
  <p:embeddedFontLst>
    <p:embeddedFont>
      <p:font typeface="Rubik Light" panose="020B0604020202020204" charset="-79"/>
      <p:regular r:id="rId23"/>
      <p:bold r:id="rId24"/>
      <p:italic r:id="rId25"/>
      <p:boldItalic r:id="rId26"/>
    </p:embeddedFont>
    <p:embeddedFont>
      <p:font typeface="Rubik SemiBold" panose="020B0604020202020204" charset="-79"/>
      <p:regular r:id="rId27"/>
      <p:bold r:id="rId28"/>
      <p:italic r:id="rId29"/>
      <p:boldItalic r:id="rId30"/>
    </p:embeddedFont>
    <p:embeddedFont>
      <p:font typeface="Roboto Mono" panose="020B0604020202020204" charset="0"/>
      <p:regular r:id="rId31"/>
      <p:bold r:id="rId32"/>
      <p:italic r:id="rId33"/>
      <p:boldItalic r:id="rId34"/>
    </p:embeddedFont>
    <p:embeddedFont>
      <p:font typeface="Rubik" panose="020B0604020202020204" charset="-79"/>
      <p:regular r:id="rId35"/>
      <p:bold r:id="rId36"/>
      <p:italic r:id="rId37"/>
      <p:boldItalic r:id="rId38"/>
    </p:embeddedFont>
    <p:embeddedFont>
      <p:font typeface="Rubik Medium" panose="020B0604020202020204" charset="-79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19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7-21T14:30:13.851" idx="1">
    <p:pos x="171" y="112"/>
    <p:text>Aca poner el tema, y que se espera de la clase de hoy. E
Ejemplo: Entender el uso básico de tal libreria.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9.png>
</file>

<file path=ppt/media/image2.png>
</file>

<file path=ppt/media/image20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74723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9982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31500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269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79436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3780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1044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03164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5970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Agregar e mail al thank you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6544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1433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909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031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7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10" Type="http://schemas.openxmlformats.org/officeDocument/2006/relationships/image" Target="../media/image24.emf"/><Relationship Id="rId4" Type="http://schemas.openxmlformats.org/officeDocument/2006/relationships/image" Target="../media/image14.png"/><Relationship Id="rId9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25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31.png"/><Relationship Id="rId17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27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30.png"/><Relationship Id="rId4" Type="http://schemas.openxmlformats.org/officeDocument/2006/relationships/image" Target="../media/image26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2733438" y="3190889"/>
            <a:ext cx="3677100" cy="1292631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LÓGICA </a:t>
            </a:r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</a:t>
            </a:r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PROGRAMACIÓN</a:t>
            </a:r>
          </a:p>
          <a:p>
            <a:pPr lvl="0" algn="ctr"/>
            <a:r>
              <a:rPr lang="es-AR" sz="2400" b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Parte 2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Ejemplo bucle FOR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996983"/>
            <a:ext cx="8254999" cy="4082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Nos permiten procesar datos uno por uno especialmente en </a:t>
            </a:r>
            <a:r>
              <a:rPr lang="es-ES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Arrays</a:t>
            </a:r>
            <a:r>
              <a:rPr lang="es-ES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endParaRPr lang="es-ES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Por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ejemplo: Si tenemos un 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con lenguajes de programación y quiero imprimirlos en pantalla utilizamos el siguiente Bucle.</a:t>
            </a:r>
          </a:p>
          <a:p>
            <a:endParaRPr lang="es-ES" sz="11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lista = ["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javascript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","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python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","Java"];</a:t>
            </a:r>
          </a:p>
          <a:p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(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lenguaje of lista){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console.log(lenguaje);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}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javascript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python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//"Java"</a:t>
            </a:r>
          </a:p>
          <a:p>
            <a:endParaRPr lang="es-ES" sz="11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Otro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ejemplo: si tengo una lista de números y queremos sumarle 5 puedo hacerlo con un Bucle.</a:t>
            </a:r>
          </a:p>
          <a:p>
            <a:endParaRPr lang="es-ES" sz="11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lista = [10, 20, 30];</a:t>
            </a:r>
          </a:p>
          <a:p>
            <a:r>
              <a:rPr lang="es-ES" sz="1100" b="1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numero of lista) {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console.log(numero+5);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}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 15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 25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 </a:t>
            </a:r>
            <a:r>
              <a:rPr lang="es-ES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35</a:t>
            </a:r>
            <a:endParaRPr lang="es-ES" sz="11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732229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52580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Diagrama </a:t>
            </a:r>
            <a:r>
              <a:rPr lang="es-ES" sz="20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flujo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8868" y="68485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Qué es un diagrama de </a:t>
            </a:r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flujo</a:t>
            </a:r>
          </a:p>
          <a:p>
            <a:endParaRPr lang="es-ES" b="1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diagrama de flujo es 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una</a:t>
            </a: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representación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gráfica 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</a:t>
            </a: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proceso. Cada paso 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</a:t>
            </a: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proceso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representado por 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</a:t>
            </a: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símbolo diferente que contiene una breve descripción de la etapa </a:t>
            </a:r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proceso. </a:t>
            </a:r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símbolos gráficos </a:t>
            </a:r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flujo del proceso </a:t>
            </a:r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están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unidos entre sí </a:t>
            </a:r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flechas que indican </a:t>
            </a:r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dirección de flujo del </a:t>
            </a:r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proceso.</a:t>
            </a: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                   Elementos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principales de un diagrama de 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flujo</a:t>
            </a:r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17133" y="947456"/>
            <a:ext cx="3927077" cy="369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222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-325582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353518" y="-79598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Diagrama de flujo con </a:t>
            </a:r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311403" y="34078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</a:p>
          <a:p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Tabla </a:t>
            </a:r>
            <a:r>
              <a:rPr lang="es-ES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de simbologías de un diagrama de flujo</a:t>
            </a:r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6642" y="1107911"/>
            <a:ext cx="5936434" cy="362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24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-325582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353518" y="-79598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Diagrama de flujo con </a:t>
            </a:r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311403" y="34078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</a:p>
          <a:p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Tabla </a:t>
            </a:r>
            <a:r>
              <a:rPr lang="es-ES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de simbologías de un diagrama de flujo</a:t>
            </a:r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390" y="1116929"/>
            <a:ext cx="7149993" cy="339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858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-325582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353518" y="-79598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Diagrama de flujo con ciclos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860" y="413491"/>
            <a:ext cx="7016576" cy="459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804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326189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s-ES" sz="28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Modularización</a:t>
            </a:r>
            <a:r>
              <a:rPr lang="es-ES" sz="28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de </a:t>
            </a:r>
            <a:r>
              <a:rPr lang="es-ES" sz="28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código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996983"/>
            <a:ext cx="8254999" cy="309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1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¿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Qué es la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modularización</a:t>
            </a:r>
            <a:r>
              <a:rPr lang="es-ES" sz="11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?</a:t>
            </a:r>
          </a:p>
          <a:p>
            <a:endParaRPr lang="es-ES" sz="11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La 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modularización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es el proceso por el cual seleccionamos y agrupamos instrucciones de programación que cumplen una función específica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endParaRPr lang="es-ES" sz="11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Ventajas de la 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modularización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de código.</a:t>
            </a:r>
          </a:p>
          <a:p>
            <a:endParaRPr lang="es-ES" sz="11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La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modularización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permite subdividir una aplicación en partes más pequeñas (llamadas módulos)</a:t>
            </a: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Necesitas tener tu código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modularizado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, te ayudará a armar estructuras en tu Código y tendrás mayor optimización de tu aplicación.</a:t>
            </a: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Deja que cada bloque haga una tarea particular.</a:t>
            </a:r>
          </a:p>
          <a:p>
            <a:endParaRPr lang="es-ES" sz="11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La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modularización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permitirá que nuestro código sea escalable.</a:t>
            </a:r>
          </a:p>
          <a:p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Reutiliza y dinamiza, Nos permite reutilizar valores que podemos utilizar en diferentes contextos.</a:t>
            </a:r>
          </a:p>
          <a:p>
            <a:endParaRPr lang="es-ES" sz="11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En 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funciones y archivos (también podemos </a:t>
            </a:r>
            <a:r>
              <a:rPr lang="es-ES" sz="11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modularizar</a:t>
            </a:r>
            <a:r>
              <a:rPr lang="es-ES" sz="11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archivos)</a:t>
            </a:r>
          </a:p>
        </p:txBody>
      </p:sp>
    </p:spTree>
    <p:extLst>
      <p:ext uri="{BB962C8B-B14F-4D97-AF65-F5344CB8AC3E}">
        <p14:creationId xmlns:p14="http://schemas.microsoft.com/office/powerpoint/2010/main" val="245304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326189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s-ES" sz="28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Modularización</a:t>
            </a:r>
            <a:r>
              <a:rPr lang="es-ES" sz="28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de </a:t>
            </a:r>
            <a:r>
              <a:rPr lang="es-ES" sz="28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código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996983"/>
            <a:ext cx="8254999" cy="3297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Resumen</a:t>
            </a:r>
          </a:p>
          <a:p>
            <a:endParaRPr lang="es-ES"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1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.- Necesitas tener tu código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modularizado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2.- Deja que cada bloque haga una tarea en particular.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3.- Esto permitirá que sea escalable.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4.- Seguramente estará optimizado.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5.- Reutiliza y dinamiza.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6.- A nivel de funciones y archivos (también podemos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modularizar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archivos).</a:t>
            </a:r>
          </a:p>
        </p:txBody>
      </p:sp>
    </p:spTree>
    <p:extLst>
      <p:ext uri="{BB962C8B-B14F-4D97-AF65-F5344CB8AC3E}">
        <p14:creationId xmlns:p14="http://schemas.microsoft.com/office/powerpoint/2010/main" val="1724905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11865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Nomenclaturas de programación: 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67766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Nomenclaturas de programación: </a:t>
            </a:r>
            <a:r>
              <a:rPr lang="es-ES" b="1" dirty="0" err="1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camelCase</a:t>
            </a:r>
            <a:r>
              <a:rPr lang="es-ES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b="1" dirty="0" err="1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PascalCase</a:t>
            </a:r>
            <a:r>
              <a:rPr lang="es-ES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b="1" dirty="0" err="1" smtClean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snake_case</a:t>
            </a:r>
            <a:endParaRPr lang="es-ES" b="1" dirty="0" smtClean="0">
              <a:solidFill>
                <a:schemeClr val="tx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>
              <a:solidFill>
                <a:schemeClr val="tx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nomenclaturas son formas de llamar a elementos, sentencias o acciones más específicas. En programación tenemos diferentes formas que a veces son aplicadas como “reglas” sobre las cuales llevamos uniformidad en el código y un estándar de trabajo especialmente dentro de equipos de desarrollo de software</a:t>
            </a:r>
            <a:r>
              <a:rPr lang="es-ES" sz="11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camelCase</a:t>
            </a:r>
            <a:r>
              <a:rPr lang="es-ES" sz="11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o </a:t>
            </a:r>
            <a:r>
              <a:rPr lang="es-ES" sz="11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CamelCase</a:t>
            </a:r>
            <a:endParaRPr lang="es-ES" sz="11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una práctica de escritura que consiste en la unión de dos o más palabras sin espacios entre ellas, pero las diferencian una letra mayúscula inicial a partir de la segunda palabra, por ejemplo: </a:t>
            </a:r>
            <a:r>
              <a:rPr lang="es-ES" sz="11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miNombreEs</a:t>
            </a:r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Este nombre está dado porque forman con las letras mayúsculas iniciales la estructura de un camello que sube cuando hay un inicio de palabra y baja durante su definición</a:t>
            </a:r>
            <a:r>
              <a:rPr lang="es-ES" sz="11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PascalCase</a:t>
            </a:r>
            <a:endParaRPr lang="es-ES" sz="11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similar a </a:t>
            </a:r>
            <a:r>
              <a:rPr lang="es-ES" sz="11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camelCase</a:t>
            </a:r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con una variación bastante simple: desde la primera letra de la frase se inicia con mayúscula cada palabra, sin embargo se mantiene la práctica de no tener espacios entre palabras y cada palabra siempre empieza con su primera letra mayúscula. Por ejemplo: </a:t>
            </a:r>
            <a:r>
              <a:rPr lang="es-ES" sz="11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MiNombreEs</a:t>
            </a:r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1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b="1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snake_case</a:t>
            </a:r>
            <a:endParaRPr lang="es-ES" sz="11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nomenclatura “serpiente” es definida de esta forma porque siempre la usamos sobre el piso, esto quiere decir que las letras siempre las minúsculas y las diferentes palabras que compongan el nombre o la definición que se desea dar están separadas por un guion bajo de esta forma: </a:t>
            </a:r>
            <a:r>
              <a:rPr lang="es-ES" sz="11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mi_nombre_es</a:t>
            </a:r>
            <a:r>
              <a:rPr lang="es-ES" sz="11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lang="es-ES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097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11865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SINTAXYS</a:t>
            </a:r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: 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67766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diferencia entre la forma de escribir en cada lenguaje de programación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forma de escribir Código.</a:t>
            </a:r>
          </a:p>
          <a:p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Por ejemplo: Escribimos Hola Mundo en varios 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lenguajes</a:t>
            </a: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9163" y="2225279"/>
            <a:ext cx="2967000" cy="11252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96024" y="3552064"/>
            <a:ext cx="1883400" cy="10864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12898" y="2015377"/>
            <a:ext cx="4024800" cy="159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59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INFO </a:t>
            </a:r>
            <a:r>
              <a:rPr lang="es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GENERAL 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814401" y="1806321"/>
            <a:ext cx="7410300" cy="1604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Si queremos aprender a programar en cualquier lenguaje de programación, el primer paso es aprender la lógica de programación.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Cuando programamos dictamos acciones al computador para que este las realice</a:t>
            </a:r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 smtClean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745" y="1455673"/>
            <a:ext cx="8810510" cy="22321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8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CONSEJOS</a:t>
            </a:r>
            <a:r>
              <a:rPr lang="es" sz="27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272625" y="1011173"/>
            <a:ext cx="8268375" cy="3508623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FOCO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: Internet tiene muchísima información, buscar sitios confiables y documentación oficial elegir un lenguaje (no elegir muchos al mismo tiempo) ir paso por paso. Podemos elegir un proyecto y aprender desarrollándolo</a:t>
            </a:r>
          </a:p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ACTITUD: Tenemos que tener la idea ¡PODEMOS! dejar de verlo Imposible, cuando aprendamos las reglas y practiquemos nos daremos cuenta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52580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67766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s-ES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«instrucciones condicionales» se usan para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realizar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diferentes acciones según una </a:t>
            </a:r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condición</a:t>
            </a:r>
          </a:p>
          <a:p>
            <a:endParaRPr lang="es-ES"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 y </a:t>
            </a:r>
            <a:r>
              <a:rPr lang="es-ES" sz="1200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sz="1200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: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 y comparaciones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proteger tus algoritmos</a:t>
            </a:r>
          </a:p>
          <a:p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Estructuras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control: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Herramientas sobre las cuales se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construye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algoritmo.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Nos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ayudan a construir el flujo de nuestras tareas</a:t>
            </a:r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2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/</a:t>
            </a:r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 se cumple determinada condición se ejecuta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acción/código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anidada en el </a:t>
            </a:r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si no es así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ejecutará la anidada en el </a:t>
            </a:r>
            <a:r>
              <a:rPr lang="es-ES" sz="12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 </a:t>
            </a:r>
            <a:endParaRPr lang="es-ES" sz="12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2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Esta </a:t>
            </a:r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muy usada para validar información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80376" y="677664"/>
            <a:ext cx="3297338" cy="354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299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52580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67766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1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 y </a:t>
            </a:r>
            <a:r>
              <a:rPr lang="es-ES" b="1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Por ejemplo: Programar para verificar, si una persona es mayor de edad tenga autorización a ingresar el sitio, de lo contrario </a:t>
            </a:r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</a:t>
            </a:r>
          </a:p>
          <a:p>
            <a:endParaRPr lang="es-ES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(edad&gt;=18){</a:t>
            </a: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autorizar ();</a:t>
            </a: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{</a:t>
            </a: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noAutorizar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();</a:t>
            </a:r>
          </a:p>
          <a:p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};</a:t>
            </a:r>
          </a:p>
          <a:p>
            <a:endParaRPr lang="es-ES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Podemos hacer más comparaciones, por ejemplo</a:t>
            </a:r>
            <a:r>
              <a:rPr lang="es-ES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(color === "verde") {</a:t>
            </a: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dibujarCirculo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();</a:t>
            </a: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if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(color === "amarillo") {</a:t>
            </a: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dibujarCuadrado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();</a:t>
            </a:r>
          </a:p>
          <a:p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else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{</a:t>
            </a:r>
          </a:p>
          <a:p>
            <a:r>
              <a:rPr lang="es-ES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dibujarTriangulo</a:t>
            </a:r>
            <a:r>
              <a:rPr lang="es-ES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();</a:t>
            </a:r>
          </a:p>
          <a:p>
            <a:r>
              <a:rPr lang="es-ES" sz="12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15837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418868" y="152580"/>
            <a:ext cx="67211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0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CONDICIONALES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8868" y="684854"/>
            <a:ext cx="8253045" cy="36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b="1" dirty="0" err="1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Switch</a:t>
            </a:r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y Case: condicionales en forma de casos</a:t>
            </a:r>
          </a:p>
          <a:p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Qué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</a:t>
            </a:r>
            <a:r>
              <a:rPr lang="es-ES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Switch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y Case</a:t>
            </a:r>
          </a:p>
          <a:p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una estructura de control, que nos permite evaluar múltiples casos que puede llegar a cumplir una variable y realizar una acción en esa situación.</a:t>
            </a:r>
          </a:p>
          <a:p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Estructura </a:t>
            </a:r>
            <a:r>
              <a:rPr lang="es-ES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 condicional </a:t>
            </a:r>
            <a:r>
              <a:rPr lang="es-ES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switch</a:t>
            </a:r>
            <a:r>
              <a:rPr lang="es-ES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0174" y="2409473"/>
            <a:ext cx="2477919" cy="233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67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s-ES" sz="2800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CICLOS / </a:t>
            </a:r>
            <a:r>
              <a:rPr lang="es-ES" sz="2800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BUCLES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996983"/>
            <a:ext cx="8254999" cy="4266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b="1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CICLOS </a:t>
            </a:r>
            <a:r>
              <a:rPr lang="es-ES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 BUCLES</a:t>
            </a:r>
          </a:p>
          <a:p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¿Qué es un ciclo?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,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y Do </a:t>
            </a:r>
            <a:r>
              <a:rPr lang="es-ES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endParaRPr lang="es-ES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¿Qué es un ciclo?</a:t>
            </a:r>
          </a:p>
          <a:p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Es una estructura de control que ejecuta un bloque de instrucciones de manera repetida.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¿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Cuándo utilizar un ciclo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,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o do </a:t>
            </a:r>
            <a:r>
              <a:rPr lang="es-ES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?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err="1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cuando sabes (o puedes saber) las veces repetirás el ciclo. Ejemplos: “5 veces”, “la cantidad de elementos que tiene un arreglo”.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err="1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Cuando no sabes las veces que se repetirá un ciclo. Ejemplos: “reintentar conectarme a una base de datos si falló al hacerlo”</a:t>
            </a:r>
          </a:p>
          <a:p>
            <a:endParaRPr lang="es-ES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dirty="0" smtClean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Do </a:t>
            </a:r>
            <a:r>
              <a:rPr lang="es-ES" dirty="0" err="1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While</a:t>
            </a:r>
            <a:r>
              <a:rPr lang="es-ES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: </a:t>
            </a:r>
            <a:r>
              <a:rPr lang="es-ES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Cuando no sabes las veces que se repetirá un ciclo y necesitas que se realice por lo menos una vez. Ejemplos: “Conectarme a la base de datos, si falló, repetir hasta que me pueda conectar”</a:t>
            </a:r>
          </a:p>
          <a:p>
            <a:endParaRPr lang="es-ES" sz="11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874969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73150" y="277698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Ejemplo bucle FOR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01748" y="996983"/>
            <a:ext cx="8254999" cy="4082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Nos permiten procesar datos uno por uno especialmente en </a:t>
            </a:r>
            <a:r>
              <a:rPr lang="es-ES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Arrays</a:t>
            </a:r>
            <a:r>
              <a:rPr lang="es-ES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endParaRPr lang="es-ES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Por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ejemplo: Si tenemos un 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array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con lenguajes de programación y quiero imprimirlos en pantalla utilizamos el siguiente Bucle.</a:t>
            </a:r>
          </a:p>
          <a:p>
            <a:endParaRPr lang="es-ES" sz="11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lista = ["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javascript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","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python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","Java"];</a:t>
            </a:r>
          </a:p>
          <a:p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(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lenguaje of lista){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console.log(lenguaje);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}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javascript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//"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python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"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//"Java"</a:t>
            </a:r>
          </a:p>
          <a:p>
            <a:endParaRPr lang="es-ES" sz="11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Otro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ejemplo: si tengo una lista de números y queremos sumarle 5 puedo hacerlo con un Bucle.</a:t>
            </a:r>
          </a:p>
          <a:p>
            <a:endParaRPr lang="es-ES" sz="11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ES" sz="1100" b="1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lista = [10, 20, 30];</a:t>
            </a:r>
          </a:p>
          <a:p>
            <a:r>
              <a:rPr lang="es-ES" sz="1100" b="1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for</a:t>
            </a:r>
            <a:r>
              <a:rPr lang="es-ES" sz="11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(</a:t>
            </a:r>
            <a:r>
              <a:rPr lang="es-ES" sz="11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let</a:t>
            </a:r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numero of lista) {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console.log(numero+5);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}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 15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 25</a:t>
            </a:r>
          </a:p>
          <a:p>
            <a:r>
              <a:rPr lang="es-ES" sz="11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// </a:t>
            </a:r>
            <a:r>
              <a:rPr lang="es-ES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35</a:t>
            </a:r>
            <a:endParaRPr lang="es-ES" sz="11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77373293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1306</Words>
  <Application>Microsoft Office PowerPoint</Application>
  <PresentationFormat>Presentación en pantalla (16:9)</PresentationFormat>
  <Paragraphs>209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19</vt:i4>
      </vt:variant>
    </vt:vector>
  </HeadingPairs>
  <TitlesOfParts>
    <vt:vector size="27" baseType="lpstr">
      <vt:lpstr>Rubik Light</vt:lpstr>
      <vt:lpstr>Rubik SemiBold</vt:lpstr>
      <vt:lpstr>Roboto Mono</vt:lpstr>
      <vt:lpstr>Rubik</vt:lpstr>
      <vt:lpstr>Arial</vt:lpstr>
      <vt:lpstr>Rubik Medium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19</cp:revision>
  <dcterms:modified xsi:type="dcterms:W3CDTF">2022-10-04T16:26:20Z</dcterms:modified>
</cp:coreProperties>
</file>